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Bungee" charset="1" panose="00000000000000000000"/>
      <p:regular r:id="rId12"/>
    </p:embeddedFont>
    <p:embeddedFont>
      <p:font typeface="Academy" charset="1" panose="00000000000000000000"/>
      <p:regular r:id="rId13"/>
    </p:embeddedFont>
    <p:embeddedFont>
      <p:font typeface="Open Sans Light" charset="1" panose="020B0306030504020204"/>
      <p:regular r:id="rId14"/>
    </p:embeddedFont>
    <p:embeddedFont>
      <p:font typeface="Open Sans" charset="1" panose="020B0606030504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31745" y="5867215"/>
            <a:ext cx="3756255" cy="4419785"/>
          </a:xfrm>
          <a:custGeom>
            <a:avLst/>
            <a:gdLst/>
            <a:ahLst/>
            <a:cxnLst/>
            <a:rect r="r" b="b" t="t" l="l"/>
            <a:pathLst>
              <a:path h="4419785" w="3756255">
                <a:moveTo>
                  <a:pt x="0" y="0"/>
                </a:moveTo>
                <a:lnTo>
                  <a:pt x="3756255" y="0"/>
                </a:lnTo>
                <a:lnTo>
                  <a:pt x="3756255" y="4419785"/>
                </a:lnTo>
                <a:lnTo>
                  <a:pt x="0" y="4419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0" y="0"/>
            <a:ext cx="3756255" cy="4419785"/>
          </a:xfrm>
          <a:custGeom>
            <a:avLst/>
            <a:gdLst/>
            <a:ahLst/>
            <a:cxnLst/>
            <a:rect r="r" b="b" t="t" l="l"/>
            <a:pathLst>
              <a:path h="4419785" w="3756255">
                <a:moveTo>
                  <a:pt x="3756255" y="4419785"/>
                </a:moveTo>
                <a:lnTo>
                  <a:pt x="0" y="4419785"/>
                </a:lnTo>
                <a:lnTo>
                  <a:pt x="0" y="0"/>
                </a:lnTo>
                <a:lnTo>
                  <a:pt x="3756255" y="0"/>
                </a:lnTo>
                <a:lnTo>
                  <a:pt x="3756255" y="441978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561449" y="2560949"/>
            <a:ext cx="5165102" cy="516510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>
                <a:alpha val="4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61749" y="2861249"/>
            <a:ext cx="4564502" cy="456450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>
                <a:alpha val="4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38950" y="3138450"/>
            <a:ext cx="4010101" cy="401010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>
                <a:alpha val="4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843842" y="2757450"/>
            <a:ext cx="12558265" cy="5337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59"/>
              </a:lnSpc>
            </a:pPr>
            <a:r>
              <a:rPr lang="en-US" sz="9756">
                <a:solidFill>
                  <a:srgbClr val="48FCFA"/>
                </a:solidFill>
                <a:latin typeface="Bungee"/>
                <a:ea typeface="Bungee"/>
                <a:cs typeface="Bungee"/>
                <a:sym typeface="Bungee"/>
              </a:rPr>
              <a:t>introdução à Inteligência Artificial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499781" y="902601"/>
            <a:ext cx="723937" cy="1078491"/>
          </a:xfrm>
          <a:custGeom>
            <a:avLst/>
            <a:gdLst/>
            <a:ahLst/>
            <a:cxnLst/>
            <a:rect r="r" b="b" t="t" l="l"/>
            <a:pathLst>
              <a:path h="1078491" w="723937">
                <a:moveTo>
                  <a:pt x="0" y="0"/>
                </a:moveTo>
                <a:lnTo>
                  <a:pt x="723937" y="0"/>
                </a:lnTo>
                <a:lnTo>
                  <a:pt x="723937" y="1078491"/>
                </a:lnTo>
                <a:lnTo>
                  <a:pt x="0" y="10784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655739" y="807351"/>
            <a:ext cx="2976523" cy="92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1"/>
              </a:lnSpc>
            </a:pPr>
            <a:r>
              <a:rPr lang="en-US" sz="2522">
                <a:solidFill>
                  <a:srgbClr val="48FCFA"/>
                </a:solidFill>
                <a:latin typeface="Academy"/>
                <a:ea typeface="Academy"/>
                <a:cs typeface="Academy"/>
                <a:sym typeface="Academy"/>
              </a:rPr>
              <a:t>Por Geterson Policarpo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C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7357" y="84026"/>
            <a:ext cx="7610643" cy="10287000"/>
            <a:chOff x="0" y="0"/>
            <a:chExt cx="1014752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9192" t="0" r="29192" b="0"/>
            <a:stretch>
              <a:fillRect/>
            </a:stretch>
          </p:blipFill>
          <p:spPr>
            <a:xfrm flipH="false" flipV="false">
              <a:off x="0" y="0"/>
              <a:ext cx="10147524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true" flipV="true" rot="0">
            <a:off x="0" y="0"/>
            <a:ext cx="3756255" cy="4419785"/>
          </a:xfrm>
          <a:custGeom>
            <a:avLst/>
            <a:gdLst/>
            <a:ahLst/>
            <a:cxnLst/>
            <a:rect r="r" b="b" t="t" l="l"/>
            <a:pathLst>
              <a:path h="4419785" w="3756255">
                <a:moveTo>
                  <a:pt x="3756255" y="4419785"/>
                </a:moveTo>
                <a:lnTo>
                  <a:pt x="0" y="4419785"/>
                </a:lnTo>
                <a:lnTo>
                  <a:pt x="0" y="0"/>
                </a:lnTo>
                <a:lnTo>
                  <a:pt x="3756255" y="0"/>
                </a:lnTo>
                <a:lnTo>
                  <a:pt x="3756255" y="4419785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8471" y="1943193"/>
            <a:ext cx="10028886" cy="249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48FCFA"/>
                </a:solidFill>
                <a:latin typeface="Bungee"/>
                <a:ea typeface="Bungee"/>
                <a:cs typeface="Bungee"/>
                <a:sym typeface="Bungee"/>
              </a:rPr>
              <a:t>A final, o que é arduino?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38270"/>
            <a:ext cx="9423793" cy="4642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48FCF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Arduino é uma plataforma eletrônica de código aberto baseada em hardware e software fáceis de usar.</a:t>
            </a:r>
          </a:p>
          <a:p>
            <a:pPr algn="just">
              <a:lnSpc>
                <a:spcPts val="4199"/>
              </a:lnSpc>
            </a:pP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48FCF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Ao longo dos anos, o Arduino tem sido o cérebro de milhares de projetos, desde objetos do cotidiano até instrumentos científicos complexos.</a:t>
            </a:r>
          </a:p>
          <a:p>
            <a:pPr algn="just">
              <a:lnSpc>
                <a:spcPts val="4199"/>
              </a:lnSpc>
            </a:pPr>
          </a:p>
          <a:p>
            <a:pPr algn="just">
              <a:lnSpc>
                <a:spcPts val="4199"/>
              </a:lnSpc>
            </a:p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48FCF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Fonte: arduino.cc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0">
            <a:off x="0" y="7529711"/>
            <a:ext cx="3756255" cy="4419785"/>
          </a:xfrm>
          <a:custGeom>
            <a:avLst/>
            <a:gdLst/>
            <a:ahLst/>
            <a:cxnLst/>
            <a:rect r="r" b="b" t="t" l="l"/>
            <a:pathLst>
              <a:path h="4419785" w="3756255">
                <a:moveTo>
                  <a:pt x="3756255" y="4419785"/>
                </a:moveTo>
                <a:lnTo>
                  <a:pt x="0" y="4419785"/>
                </a:lnTo>
                <a:lnTo>
                  <a:pt x="0" y="0"/>
                </a:lnTo>
                <a:lnTo>
                  <a:pt x="3756255" y="0"/>
                </a:lnTo>
                <a:lnTo>
                  <a:pt x="3756255" y="4419785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-4427666" y="4175811"/>
            <a:ext cx="10912732" cy="2170100"/>
          </a:xfrm>
          <a:custGeom>
            <a:avLst/>
            <a:gdLst/>
            <a:ahLst/>
            <a:cxnLst/>
            <a:rect r="r" b="b" t="t" l="l"/>
            <a:pathLst>
              <a:path h="2170100" w="10912732">
                <a:moveTo>
                  <a:pt x="0" y="0"/>
                </a:moveTo>
                <a:lnTo>
                  <a:pt x="10912732" y="0"/>
                </a:lnTo>
                <a:lnTo>
                  <a:pt x="10912732" y="2170099"/>
                </a:lnTo>
                <a:lnTo>
                  <a:pt x="0" y="2170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344" r="0" b="-21344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200355" y="489943"/>
            <a:ext cx="6606189" cy="9307114"/>
            <a:chOff x="0" y="0"/>
            <a:chExt cx="450723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59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50596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lnTo>
                    <a:pt x="562610" y="4522470"/>
                  </a:ln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223825"/>
            <a:ext cx="10171655" cy="369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6800">
                <a:solidFill>
                  <a:srgbClr val="48FCFA"/>
                </a:solidFill>
                <a:latin typeface="Bungee"/>
                <a:ea typeface="Bungee"/>
                <a:cs typeface="Bungee"/>
                <a:sym typeface="Bungee"/>
              </a:rPr>
              <a:t>Protoboard e Ferramentas</a:t>
            </a:r>
          </a:p>
          <a:p>
            <a:pPr algn="l">
              <a:lnSpc>
                <a:spcPts val="952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5400000">
            <a:off x="-4427666" y="4175811"/>
            <a:ext cx="10912732" cy="2170100"/>
          </a:xfrm>
          <a:custGeom>
            <a:avLst/>
            <a:gdLst/>
            <a:ahLst/>
            <a:cxnLst/>
            <a:rect r="r" b="b" t="t" l="l"/>
            <a:pathLst>
              <a:path h="2170100" w="10912732">
                <a:moveTo>
                  <a:pt x="0" y="0"/>
                </a:moveTo>
                <a:lnTo>
                  <a:pt x="10912732" y="0"/>
                </a:lnTo>
                <a:lnTo>
                  <a:pt x="10912732" y="2170099"/>
                </a:lnTo>
                <a:lnTo>
                  <a:pt x="0" y="2170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344" r="0" b="-2134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36945" y="0"/>
            <a:ext cx="8174199" cy="10287000"/>
          </a:xfrm>
          <a:custGeom>
            <a:avLst/>
            <a:gdLst/>
            <a:ahLst/>
            <a:cxnLst/>
            <a:rect r="r" b="b" t="t" l="l"/>
            <a:pathLst>
              <a:path h="10287000" w="8174199">
                <a:moveTo>
                  <a:pt x="0" y="0"/>
                </a:moveTo>
                <a:lnTo>
                  <a:pt x="8174199" y="0"/>
                </a:lnTo>
                <a:lnTo>
                  <a:pt x="81741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332" t="0" r="-2039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337865"/>
            <a:ext cx="7985352" cy="521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48FCFA"/>
                </a:solidFill>
                <a:latin typeface="Open Sans"/>
                <a:ea typeface="Open Sans"/>
                <a:cs typeface="Open Sans"/>
                <a:sym typeface="Open Sans"/>
              </a:rPr>
              <a:t>Protoboard é uma placa que possui furos e conexões internas para montagem de circuitos, utilizada para testes com componentes eletrônicos. Sua maior vantagem de uso é que ele dispensa a necessidade de solda para conectar tais circuitos.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48FCFA"/>
                </a:solidFill>
                <a:latin typeface="Open Sans"/>
                <a:ea typeface="Open Sans"/>
                <a:cs typeface="Open Sans"/>
                <a:sym typeface="Open Sans"/>
              </a:rPr>
              <a:t>Fonte: UFG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C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48973" y="84026"/>
            <a:ext cx="7139027" cy="10287000"/>
            <a:chOff x="0" y="0"/>
            <a:chExt cx="951870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3705" t="0" r="1277" b="0"/>
            <a:stretch>
              <a:fillRect/>
            </a:stretch>
          </p:blipFill>
          <p:spPr>
            <a:xfrm flipH="false" flipV="false">
              <a:off x="0" y="0"/>
              <a:ext cx="9518703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true" flipV="true" rot="0">
            <a:off x="0" y="0"/>
            <a:ext cx="3756255" cy="4419785"/>
          </a:xfrm>
          <a:custGeom>
            <a:avLst/>
            <a:gdLst/>
            <a:ahLst/>
            <a:cxnLst/>
            <a:rect r="r" b="b" t="t" l="l"/>
            <a:pathLst>
              <a:path h="4419785" w="3756255">
                <a:moveTo>
                  <a:pt x="3756255" y="4419785"/>
                </a:moveTo>
                <a:lnTo>
                  <a:pt x="0" y="4419785"/>
                </a:lnTo>
                <a:lnTo>
                  <a:pt x="0" y="0"/>
                </a:lnTo>
                <a:lnTo>
                  <a:pt x="3756255" y="0"/>
                </a:lnTo>
                <a:lnTo>
                  <a:pt x="3756255" y="4419785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8471" y="1943193"/>
            <a:ext cx="10028886" cy="2494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48FCFA"/>
                </a:solidFill>
                <a:latin typeface="Bungee"/>
                <a:ea typeface="Bungee"/>
                <a:cs typeface="Bungee"/>
                <a:sym typeface="Bungee"/>
              </a:rPr>
              <a:t>Componentes Básicos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28745"/>
            <a:ext cx="9423793" cy="3909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48FCF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Jumper</a:t>
            </a:r>
          </a:p>
          <a:p>
            <a:pPr algn="just">
              <a:lnSpc>
                <a:spcPts val="4479"/>
              </a:lnSpc>
            </a:pPr>
          </a:p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48FCF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Resistores</a:t>
            </a:r>
          </a:p>
          <a:p>
            <a:pPr algn="just">
              <a:lnSpc>
                <a:spcPts val="4479"/>
              </a:lnSpc>
            </a:pPr>
          </a:p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48FCF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Botão</a:t>
            </a:r>
          </a:p>
          <a:p>
            <a:pPr algn="just">
              <a:lnSpc>
                <a:spcPts val="4479"/>
              </a:lnSpc>
            </a:pPr>
          </a:p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48FCF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LED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0">
            <a:off x="0" y="7529711"/>
            <a:ext cx="3756255" cy="4419785"/>
          </a:xfrm>
          <a:custGeom>
            <a:avLst/>
            <a:gdLst/>
            <a:ahLst/>
            <a:cxnLst/>
            <a:rect r="r" b="b" t="t" l="l"/>
            <a:pathLst>
              <a:path h="4419785" w="3756255">
                <a:moveTo>
                  <a:pt x="3756255" y="4419785"/>
                </a:moveTo>
                <a:lnTo>
                  <a:pt x="0" y="4419785"/>
                </a:lnTo>
                <a:lnTo>
                  <a:pt x="0" y="0"/>
                </a:lnTo>
                <a:lnTo>
                  <a:pt x="3756255" y="0"/>
                </a:lnTo>
                <a:lnTo>
                  <a:pt x="3756255" y="4419785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-4427666" y="4175811"/>
            <a:ext cx="10912732" cy="2170100"/>
          </a:xfrm>
          <a:custGeom>
            <a:avLst/>
            <a:gdLst/>
            <a:ahLst/>
            <a:cxnLst/>
            <a:rect r="r" b="b" t="t" l="l"/>
            <a:pathLst>
              <a:path h="2170100" w="10912732">
                <a:moveTo>
                  <a:pt x="0" y="0"/>
                </a:moveTo>
                <a:lnTo>
                  <a:pt x="10912732" y="0"/>
                </a:lnTo>
                <a:lnTo>
                  <a:pt x="10912732" y="2170099"/>
                </a:lnTo>
                <a:lnTo>
                  <a:pt x="0" y="2170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344" r="0" b="-21344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C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7357" y="0"/>
            <a:ext cx="7610643" cy="10287000"/>
            <a:chOff x="0" y="0"/>
            <a:chExt cx="1014752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5338" t="0" r="25338" b="0"/>
            <a:stretch>
              <a:fillRect/>
            </a:stretch>
          </p:blipFill>
          <p:spPr>
            <a:xfrm flipH="false" flipV="false">
              <a:off x="0" y="0"/>
              <a:ext cx="10147524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true" flipV="true" rot="0">
            <a:off x="0" y="0"/>
            <a:ext cx="3756255" cy="4419785"/>
          </a:xfrm>
          <a:custGeom>
            <a:avLst/>
            <a:gdLst/>
            <a:ahLst/>
            <a:cxnLst/>
            <a:rect r="r" b="b" t="t" l="l"/>
            <a:pathLst>
              <a:path h="4419785" w="3756255">
                <a:moveTo>
                  <a:pt x="3756255" y="4419785"/>
                </a:moveTo>
                <a:lnTo>
                  <a:pt x="0" y="4419785"/>
                </a:lnTo>
                <a:lnTo>
                  <a:pt x="0" y="0"/>
                </a:lnTo>
                <a:lnTo>
                  <a:pt x="3756255" y="0"/>
                </a:lnTo>
                <a:lnTo>
                  <a:pt x="3756255" y="4419785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8471" y="1943193"/>
            <a:ext cx="10028886" cy="129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48FCFA"/>
                </a:solidFill>
                <a:latin typeface="Bungee"/>
                <a:ea typeface="Bungee"/>
                <a:cs typeface="Bungee"/>
                <a:sym typeface="Bungee"/>
              </a:rPr>
              <a:t>LED RGB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28745"/>
            <a:ext cx="9423793" cy="4900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48FCF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 LED RGB, na verdade, é um conjunto de três LEDs encapsulados, cada um com uma cor distinta: o vermelho (Red), o verde (Green) e o azul (Blue). O RGB se refere, portanto, às cores primárias para a luz.</a:t>
            </a:r>
          </a:p>
          <a:p>
            <a:pPr algn="just">
              <a:lnSpc>
                <a:spcPts val="4479"/>
              </a:lnSpc>
            </a:pPr>
          </a:p>
          <a:p>
            <a:pPr algn="just">
              <a:lnSpc>
                <a:spcPts val="4479"/>
              </a:lnSpc>
            </a:pPr>
          </a:p>
          <a:p>
            <a:pPr algn="just">
              <a:lnSpc>
                <a:spcPts val="4479"/>
              </a:lnSpc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48FCF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Fonte: Eletro Energia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0">
            <a:off x="0" y="7529711"/>
            <a:ext cx="3756255" cy="4419785"/>
          </a:xfrm>
          <a:custGeom>
            <a:avLst/>
            <a:gdLst/>
            <a:ahLst/>
            <a:cxnLst/>
            <a:rect r="r" b="b" t="t" l="l"/>
            <a:pathLst>
              <a:path h="4419785" w="3756255">
                <a:moveTo>
                  <a:pt x="3756255" y="4419785"/>
                </a:moveTo>
                <a:lnTo>
                  <a:pt x="0" y="4419785"/>
                </a:lnTo>
                <a:lnTo>
                  <a:pt x="0" y="0"/>
                </a:lnTo>
                <a:lnTo>
                  <a:pt x="3756255" y="0"/>
                </a:lnTo>
                <a:lnTo>
                  <a:pt x="3756255" y="4419785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-4427666" y="4175811"/>
            <a:ext cx="10912732" cy="2170100"/>
          </a:xfrm>
          <a:custGeom>
            <a:avLst/>
            <a:gdLst/>
            <a:ahLst/>
            <a:cxnLst/>
            <a:rect r="r" b="b" t="t" l="l"/>
            <a:pathLst>
              <a:path h="2170100" w="10912732">
                <a:moveTo>
                  <a:pt x="0" y="0"/>
                </a:moveTo>
                <a:lnTo>
                  <a:pt x="10912732" y="0"/>
                </a:lnTo>
                <a:lnTo>
                  <a:pt x="10912732" y="2170099"/>
                </a:lnTo>
                <a:lnTo>
                  <a:pt x="0" y="2170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344" r="0" b="-21344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C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7357" y="84026"/>
            <a:ext cx="7610643" cy="10287000"/>
            <a:chOff x="0" y="0"/>
            <a:chExt cx="1014752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5584" t="0" r="35584" b="0"/>
            <a:stretch>
              <a:fillRect/>
            </a:stretch>
          </p:blipFill>
          <p:spPr>
            <a:xfrm flipH="false" flipV="false">
              <a:off x="0" y="0"/>
              <a:ext cx="10147524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true" flipV="true" rot="0">
            <a:off x="0" y="0"/>
            <a:ext cx="3756255" cy="4419785"/>
          </a:xfrm>
          <a:custGeom>
            <a:avLst/>
            <a:gdLst/>
            <a:ahLst/>
            <a:cxnLst/>
            <a:rect r="r" b="b" t="t" l="l"/>
            <a:pathLst>
              <a:path h="4419785" w="3756255">
                <a:moveTo>
                  <a:pt x="3756255" y="4419785"/>
                </a:moveTo>
                <a:lnTo>
                  <a:pt x="0" y="4419785"/>
                </a:lnTo>
                <a:lnTo>
                  <a:pt x="0" y="0"/>
                </a:lnTo>
                <a:lnTo>
                  <a:pt x="3756255" y="0"/>
                </a:lnTo>
                <a:lnTo>
                  <a:pt x="3756255" y="4419785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8471" y="1943193"/>
            <a:ext cx="10028886" cy="129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48FCFA"/>
                </a:solidFill>
                <a:latin typeface="Bungee"/>
                <a:ea typeface="Bungee"/>
                <a:cs typeface="Bungee"/>
                <a:sym typeface="Bungee"/>
              </a:rPr>
              <a:t>HANDS 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1449" y="3905465"/>
            <a:ext cx="9302930" cy="3859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9"/>
              </a:lnSpc>
              <a:spcBef>
                <a:spcPct val="0"/>
              </a:spcBef>
            </a:pPr>
            <a:r>
              <a:rPr lang="en-US" sz="3692">
                <a:solidFill>
                  <a:srgbClr val="48FCFA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 base em tudo o que vimos até agora, crie um projeto que seja só seu, pode ser desde pequenas variações de algum projeto que fizemos juntos, até algo completamente novo, mas o importante é: DESAFIE-SE!!!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0">
            <a:off x="0" y="7529711"/>
            <a:ext cx="3756255" cy="4419785"/>
          </a:xfrm>
          <a:custGeom>
            <a:avLst/>
            <a:gdLst/>
            <a:ahLst/>
            <a:cxnLst/>
            <a:rect r="r" b="b" t="t" l="l"/>
            <a:pathLst>
              <a:path h="4419785" w="3756255">
                <a:moveTo>
                  <a:pt x="3756255" y="4419785"/>
                </a:moveTo>
                <a:lnTo>
                  <a:pt x="0" y="4419785"/>
                </a:lnTo>
                <a:lnTo>
                  <a:pt x="0" y="0"/>
                </a:lnTo>
                <a:lnTo>
                  <a:pt x="3756255" y="0"/>
                </a:lnTo>
                <a:lnTo>
                  <a:pt x="3756255" y="4419785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-4427666" y="4175811"/>
            <a:ext cx="10912732" cy="2170100"/>
          </a:xfrm>
          <a:custGeom>
            <a:avLst/>
            <a:gdLst/>
            <a:ahLst/>
            <a:cxnLst/>
            <a:rect r="r" b="b" t="t" l="l"/>
            <a:pathLst>
              <a:path h="2170100" w="10912732">
                <a:moveTo>
                  <a:pt x="0" y="0"/>
                </a:moveTo>
                <a:lnTo>
                  <a:pt x="10912732" y="0"/>
                </a:lnTo>
                <a:lnTo>
                  <a:pt x="10912732" y="2170099"/>
                </a:lnTo>
                <a:lnTo>
                  <a:pt x="0" y="2170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344" r="0" b="-2134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52493" y="84026"/>
            <a:ext cx="14630400" cy="10202974"/>
          </a:xfrm>
          <a:custGeom>
            <a:avLst/>
            <a:gdLst/>
            <a:ahLst/>
            <a:cxnLst/>
            <a:rect r="r" b="b" t="t" l="l"/>
            <a:pathLst>
              <a:path h="10202974" w="14630400">
                <a:moveTo>
                  <a:pt x="0" y="0"/>
                </a:moveTo>
                <a:lnTo>
                  <a:pt x="14630400" y="0"/>
                </a:lnTo>
                <a:lnTo>
                  <a:pt x="14630400" y="10202974"/>
                </a:lnTo>
                <a:lnTo>
                  <a:pt x="0" y="10202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989" t="0" r="-11989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DAFwtiTjaHA</dc:identifier>
  <dcterms:modified xsi:type="dcterms:W3CDTF">2011-08-01T06:04:30Z</dcterms:modified>
  <cp:revision>1</cp:revision>
  <dc:title>Blue Modern Futuristic Technology Business Presentation</dc:title>
</cp:coreProperties>
</file>